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8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712" r:id="rId10"/>
    <p:sldId id="714" r:id="rId11"/>
    <p:sldId id="715" r:id="rId12"/>
    <p:sldId id="716" r:id="rId13"/>
    <p:sldId id="717" r:id="rId14"/>
    <p:sldId id="718" r:id="rId15"/>
    <p:sldId id="719" r:id="rId16"/>
    <p:sldId id="713" r:id="rId17"/>
    <p:sldId id="648" r:id="rId18"/>
    <p:sldId id="720" r:id="rId19"/>
    <p:sldId id="721" r:id="rId20"/>
    <p:sldId id="722" r:id="rId21"/>
    <p:sldId id="723" r:id="rId22"/>
    <p:sldId id="605" r:id="rId23"/>
    <p:sldId id="611" r:id="rId24"/>
    <p:sldId id="703" r:id="rId25"/>
    <p:sldId id="645" r:id="rId26"/>
    <p:sldId id="280" r:id="rId27"/>
  </p:sldIdLst>
  <p:sldSz cx="18288000" cy="10287000"/>
  <p:notesSz cx="10287000" cy="18288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Inter" panose="02000503000000020004" pitchFamily="2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5"/>
    <p:restoredTop sz="94715"/>
  </p:normalViewPr>
  <p:slideViewPr>
    <p:cSldViewPr snapToGrid="0" snapToObjects="1">
      <p:cViewPr varScale="1">
        <p:scale>
          <a:sx n="102" d="100"/>
          <a:sy n="102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9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189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factoring.guru/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Практика.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Task manager.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Рефакторинг кода.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</a:t>
            </a:r>
            <a:r>
              <a:rPr lang="ru-RU" sz="1800" dirty="0"/>
              <a:t>12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 err="1"/>
              <a:t>Раздувальщик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9675B5-FFC4-0644-A7EF-8AD51C3D3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099418"/>
            <a:ext cx="3414857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579730"/>
            <a:ext cx="12514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Раздувальщики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представляют код, методы и классы, которые раздулись до таких больших размеров, что с ними стало невозможно эффективно работать. Все эти запахи зачастую не появляются сразу, а нарастают в процессе эволюции программы (особенно когда никто не пытается бороться с ними).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04769F1-5D20-2E4D-B3D7-D1E20C6C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7" y="4159377"/>
            <a:ext cx="1593669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4159377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Длинный метод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Длина метода более десяти строк должна начинать вас беспокоить.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544BB87-C90C-3742-9C0E-01B30E3D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7" y="5337265"/>
            <a:ext cx="1593669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AD9392-6FA7-0E4A-AD9B-7B49E8AA3E39}"/>
              </a:ext>
            </a:extLst>
          </p:cNvPr>
          <p:cNvSpPr txBox="1"/>
          <p:nvPr/>
        </p:nvSpPr>
        <p:spPr>
          <a:xfrm>
            <a:off x="7171509" y="5256421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Большой класс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Класс содержит множество полей/методов/строк кода.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8455-C2CE-8C48-A750-6892CD460B27}"/>
              </a:ext>
            </a:extLst>
          </p:cNvPr>
          <p:cNvSpPr txBox="1"/>
          <p:nvPr/>
        </p:nvSpPr>
        <p:spPr>
          <a:xfrm>
            <a:off x="7171509" y="635346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Одержимость элементарными типами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Использование элементарных типов вместо маленьких объектов для небольших задач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A9213-4802-1C46-97ED-A61E43761C64}"/>
              </a:ext>
            </a:extLst>
          </p:cNvPr>
          <p:cNvSpPr txBox="1"/>
          <p:nvPr/>
        </p:nvSpPr>
        <p:spPr>
          <a:xfrm>
            <a:off x="7171509" y="7819841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Длинный список параметров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Количество параметров метода больше трёх-четырёх.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0C000-ABE9-DE48-81A7-E2E083076249}"/>
              </a:ext>
            </a:extLst>
          </p:cNvPr>
          <p:cNvSpPr txBox="1"/>
          <p:nvPr/>
        </p:nvSpPr>
        <p:spPr>
          <a:xfrm>
            <a:off x="7171509" y="8916886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Группы данных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В разных частях кода встречаются одинаковые группы переменных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D03F813-EA6E-8441-B9F4-48A075BA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442703"/>
            <a:ext cx="1593670" cy="9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4C5AB61-F405-B940-9278-04D84652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7" y="7578165"/>
            <a:ext cx="1593669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909328D-E8C2-CD4A-B22E-59D241AC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98" y="8851843"/>
            <a:ext cx="1601803" cy="96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2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/>
              <a:t>Нарушители ОО дизайна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749593"/>
            <a:ext cx="125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являют собой неполное или неправильное использование возможностей объектно-ориентированного программирования.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4158779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Операторы </a:t>
            </a:r>
            <a:r>
              <a:rPr lang="en-US" sz="2400" b="1" u="sng" strike="noStrike" dirty="0">
                <a:solidFill>
                  <a:schemeClr val="tx1"/>
                </a:solidFill>
                <a:effectLst/>
                <a:latin typeface="+mn-lt"/>
              </a:rPr>
              <a:t>switch</a:t>
            </a:r>
            <a:endParaRPr lang="ru-RU" sz="2400" b="1" u="sng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Как правило, заметив блок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switch,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следует подумать о полиморфизме.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D9392-6FA7-0E4A-AD9B-7B49E8AA3E39}"/>
              </a:ext>
            </a:extLst>
          </p:cNvPr>
          <p:cNvSpPr txBox="1"/>
          <p:nvPr/>
        </p:nvSpPr>
        <p:spPr>
          <a:xfrm>
            <a:off x="7171509" y="5638888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Временное поле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поля, которые нужны только при определённых обстоятельствах.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8455-C2CE-8C48-A750-6892CD460B27}"/>
              </a:ext>
            </a:extLst>
          </p:cNvPr>
          <p:cNvSpPr txBox="1"/>
          <p:nvPr/>
        </p:nvSpPr>
        <p:spPr>
          <a:xfrm>
            <a:off x="7171509" y="6937113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Отказ от наследства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подкласс использует лишь малую часть унаследованных методов и свойств суперкласса, это является признаком неправильной иерархии.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A9213-4802-1C46-97ED-A61E43761C64}"/>
              </a:ext>
            </a:extLst>
          </p:cNvPr>
          <p:cNvSpPr txBox="1"/>
          <p:nvPr/>
        </p:nvSpPr>
        <p:spPr>
          <a:xfrm>
            <a:off x="7171509" y="842000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Альтернативные классы с разными интерфейсами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Два класса выполняют одинаковые функции, но имеют разные названия методов.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AE8402-562F-E84C-A781-50A818062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2" y="3066386"/>
            <a:ext cx="3414857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F02A56-004D-DC4D-9100-A55B51DE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99" y="4085496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B9ED904-4B0D-A349-B36E-320B2FED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5568387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6D8FC32-0152-3544-88F3-8EEAADC4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7051278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E4E651A-B9A6-5B4E-90F9-D466E2C2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8534170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41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/>
              <a:t>Утяжелители изменений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749593"/>
            <a:ext cx="12514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приводят к тому, что при необходимости что-то поменять в одном месте программы, вам приходится вносить множество изменений в других местах. Это серьезно осложняет и удорожает развитие программы.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4550667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Расходящиеся модификации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 внесении изменений в класс приходится изменять большое число различных методов.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D9392-6FA7-0E4A-AD9B-7B49E8AA3E39}"/>
              </a:ext>
            </a:extLst>
          </p:cNvPr>
          <p:cNvSpPr txBox="1"/>
          <p:nvPr/>
        </p:nvSpPr>
        <p:spPr>
          <a:xfrm>
            <a:off x="7171509" y="6423344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Стрельба дробью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При выполнении любых модификаций приходится вносить множество мелких изменений в большое число классов.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8455-C2CE-8C48-A750-6892CD460B27}"/>
              </a:ext>
            </a:extLst>
          </p:cNvPr>
          <p:cNvSpPr txBox="1"/>
          <p:nvPr/>
        </p:nvSpPr>
        <p:spPr>
          <a:xfrm>
            <a:off x="7171509" y="8137773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Параллельные иерархии наследования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Всякий раз при создании подкласса какого-то класса приходится создавать ещё один подкласс для другого класса.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13C52BDD-667A-FB43-BAF4-E865F07E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362102"/>
            <a:ext cx="3414858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75DB01-2E19-974D-B010-4C521779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56" y="4675500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D62C26C-F033-7948-9C21-878E7E186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555508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4A89D7-2449-1F42-BCC0-95F69722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56" y="8269937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10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 err="1"/>
              <a:t>Замусориватели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600358"/>
            <a:ext cx="125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являют собой что-то бесполезное и лишнее, от чего можно было бы избавиться, сделав код чище, эффективней и проще для понимания.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336807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Комментарии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 внесении изменений в класс приходится изменять большое число различных методов.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2AF7564A-F059-8C45-AF92-5ADEFF2E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229937"/>
            <a:ext cx="3414859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FDEAA1-8D74-A544-B28F-1F1F5AF3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3500239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077069-A270-C544-BA17-515BCCEC74EA}"/>
              </a:ext>
            </a:extLst>
          </p:cNvPr>
          <p:cNvSpPr txBox="1"/>
          <p:nvPr/>
        </p:nvSpPr>
        <p:spPr>
          <a:xfrm>
            <a:off x="7171509" y="4701053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Дублирование кода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Два фрагмента кода выглядят почти одинаковыми.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4B58-306A-414E-968F-BBF5D5911E5F}"/>
              </a:ext>
            </a:extLst>
          </p:cNvPr>
          <p:cNvSpPr txBox="1"/>
          <p:nvPr/>
        </p:nvSpPr>
        <p:spPr>
          <a:xfrm>
            <a:off x="7171509" y="5652536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Ленивый класс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если класс не делает достаточно много, чтобы уделять ему достаточно внимания, он должен быть уничтожен.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04FA-E417-5A4A-812D-F5A0CE5504C0}"/>
              </a:ext>
            </a:extLst>
          </p:cNvPr>
          <p:cNvSpPr txBox="1"/>
          <p:nvPr/>
        </p:nvSpPr>
        <p:spPr>
          <a:xfrm>
            <a:off x="7171509" y="6748346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Класс данных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Эти классы не содержат никакой дополнительной функциональности и не могут самостоятельно работать с данными, которыми владеют.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B857F-B3F6-6F49-BF4B-70CC61B2E856}"/>
              </a:ext>
            </a:extLst>
          </p:cNvPr>
          <p:cNvSpPr txBox="1"/>
          <p:nvPr/>
        </p:nvSpPr>
        <p:spPr>
          <a:xfrm>
            <a:off x="7171509" y="792101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Мертвый код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Переменная, параметр, поле, метод или класс больше не используются (чаще всего потому, что устарели).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87066A-A157-1241-9EF1-26AE944D8A15}"/>
              </a:ext>
            </a:extLst>
          </p:cNvPr>
          <p:cNvSpPr txBox="1"/>
          <p:nvPr/>
        </p:nvSpPr>
        <p:spPr>
          <a:xfrm>
            <a:off x="7171509" y="9253993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Теоретическая общность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Класс, метод, поле или параметр не используются.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F81D32F-B4BC-C741-91B3-7B456761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4701053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3B1B650-ED7D-FE42-B47D-040357E0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5679696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3491841-1271-C141-95CA-AD6C2634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842340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24B8AB9E-03D9-B147-A964-D669140E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8053179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FC9D57A1-EB46-844E-A319-B54D2B06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9264018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8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 err="1"/>
              <a:t>Опутыватели</a:t>
            </a:r>
            <a:r>
              <a:rPr lang="ru-RU" dirty="0"/>
              <a:t> связями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798556"/>
            <a:ext cx="125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приводят к избыточной связанности между классами, либо показывают, что бывает, если тесная связанность заменяется постоянным делегированием.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3825276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Завистливые функции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Метод обращается к данным другого объекта чаще, чем к собственным данным.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77069-A270-C544-BA17-515BCCEC74EA}"/>
              </a:ext>
            </a:extLst>
          </p:cNvPr>
          <p:cNvSpPr txBox="1"/>
          <p:nvPr/>
        </p:nvSpPr>
        <p:spPr>
          <a:xfrm>
            <a:off x="7197635" y="5508714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Неуместная близость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Один класс использует служебные поля и методы другого класса.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4B58-306A-414E-968F-BBF5D5911E5F}"/>
              </a:ext>
            </a:extLst>
          </p:cNvPr>
          <p:cNvSpPr txBox="1"/>
          <p:nvPr/>
        </p:nvSpPr>
        <p:spPr>
          <a:xfrm>
            <a:off x="7171509" y="6901194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Цепочка вызовов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Вы видите в коде цепочки вызовов вроде такой 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a-&gt;b()-&gt;c()-&gt;d()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04FA-E417-5A4A-812D-F5A0CE5504C0}"/>
              </a:ext>
            </a:extLst>
          </p:cNvPr>
          <p:cNvSpPr txBox="1"/>
          <p:nvPr/>
        </p:nvSpPr>
        <p:spPr>
          <a:xfrm>
            <a:off x="7171509" y="8558502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Посредник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Если класс при выполнении одного действия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делегирует работу другому классу – стоит задуматься, зачем он вообще существует.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2346D20-5401-CB43-A926-A2329F7A0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3969845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73E2D1F-39E0-A349-87B8-C2853D1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5508714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E743DB53-F4F6-7C40-A2B2-E71E893A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901194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B228A64-E761-664D-89D8-CA016CE87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8558502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B0D9796E-3E5D-1547-A03B-78FB65B1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456714"/>
            <a:ext cx="3414856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9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Шаблоны проектирования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86962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802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Паттерны проектирования </a:t>
            </a:r>
            <a:r>
              <a:rPr lang="ru-RU" sz="2400" dirty="0"/>
              <a:t>— это проверенные временем решения распространенных задач, с которыми сталкиваются разработчики программного обеспечения. Они представляют собой шаблоны, которые можно применять для решения типовых задач в проектировании программ. Паттерны помогают сделать код более структурированным, модульным, удобным для поддержки и расширения.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Категории паттернов: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Порождающие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Структурные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Поведенческие</a:t>
            </a:r>
          </a:p>
          <a:p>
            <a:pPr>
              <a:lnSpc>
                <a:spcPct val="120000"/>
              </a:lnSpc>
            </a:pPr>
            <a:endParaRPr lang="ru-RU" sz="2400" b="1" dirty="0"/>
          </a:p>
          <a:p>
            <a:pPr>
              <a:lnSpc>
                <a:spcPct val="120000"/>
              </a:lnSpc>
            </a:pPr>
            <a:r>
              <a:rPr lang="ru-RU" sz="2400" b="1" dirty="0"/>
              <a:t>Преимущества использования паттернов проектирования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Повторное использование решений: Позволяет использовать проверенные временем </a:t>
            </a:r>
            <a:br>
              <a:rPr lang="ru-RU" sz="2400" dirty="0"/>
            </a:br>
            <a:r>
              <a:rPr lang="ru-RU" sz="2400" dirty="0"/>
              <a:t>решения, что ускоряет процесс разработки.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структура кода: Способствует созданию более модульного, читаемого и </a:t>
            </a:r>
            <a:br>
              <a:rPr lang="ru-RU" sz="2400" dirty="0"/>
            </a:br>
            <a:r>
              <a:rPr lang="ru-RU" sz="2400" dirty="0"/>
              <a:t>поддерживаемого кода.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Снижение сложности: Облегчает решение сложных задач проектирования, делая код </a:t>
            </a:r>
            <a:br>
              <a:rPr lang="ru-RU" sz="2400" dirty="0"/>
            </a:br>
            <a:r>
              <a:rPr lang="ru-RU" sz="2400" dirty="0"/>
              <a:t>более понятным и упорядоченным.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коммуникация: Паттерны служат общим языком для разработчиков, </a:t>
            </a:r>
            <a:br>
              <a:rPr lang="ru-RU" sz="2400" dirty="0"/>
            </a:br>
            <a:r>
              <a:rPr lang="ru-RU" sz="2400" dirty="0"/>
              <a:t>облегчая обсуждение и понимание архитектурных решений.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83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Порождающие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Порождающие паттерны – </a:t>
            </a:r>
            <a:r>
              <a:rPr lang="ru-RU" sz="2400" dirty="0"/>
              <a:t>отвечают за удобное и безопасное создание новых объектов или даже целых семейств объектов.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Одиночка">
            <a:extLst>
              <a:ext uri="{FF2B5EF4-FFF2-40B4-BE49-F238E27FC236}">
                <a16:creationId xmlns:a16="http://schemas.microsoft.com/office/drawing/2014/main" id="{E25ED5DE-B9CE-7444-86A0-3B6187E7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50234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Строитель">
            <a:extLst>
              <a:ext uri="{FF2B5EF4-FFF2-40B4-BE49-F238E27FC236}">
                <a16:creationId xmlns:a16="http://schemas.microsoft.com/office/drawing/2014/main" id="{DF2153DE-0910-4144-A89C-B7600CC5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839678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Абстрактная фабрика">
            <a:extLst>
              <a:ext uri="{FF2B5EF4-FFF2-40B4-BE49-F238E27FC236}">
                <a16:creationId xmlns:a16="http://schemas.microsoft.com/office/drawing/2014/main" id="{D7B16F11-E390-5843-9D82-2B6E6C7B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02912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Фабричный метод">
            <a:extLst>
              <a:ext uri="{FF2B5EF4-FFF2-40B4-BE49-F238E27FC236}">
                <a16:creationId xmlns:a16="http://schemas.microsoft.com/office/drawing/2014/main" id="{7483A36B-9355-C644-A3D9-D02B1B2C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42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Прототип">
            <a:extLst>
              <a:ext uri="{FF2B5EF4-FFF2-40B4-BE49-F238E27FC236}">
                <a16:creationId xmlns:a16="http://schemas.microsoft.com/office/drawing/2014/main" id="{397447FE-AEC8-8148-9083-6020FB04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42" y="6298184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2972362" y="3876266"/>
            <a:ext cx="393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Одиночка</a:t>
            </a:r>
          </a:p>
          <a:p>
            <a:pPr algn="ctr"/>
            <a:r>
              <a:rPr lang="en-US" sz="2400" dirty="0"/>
              <a:t>Singleton</a:t>
            </a:r>
          </a:p>
          <a:p>
            <a:pPr algn="ctr"/>
            <a:r>
              <a:rPr lang="ru-RU" sz="1200" dirty="0"/>
              <a:t>гарантирует, что у класса есть только один экземпляр, и предоставляет к нему глобальную точку доступа.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035299" y="6059179"/>
            <a:ext cx="3874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Строитель</a:t>
            </a:r>
          </a:p>
          <a:p>
            <a:pPr algn="ctr"/>
            <a:r>
              <a:rPr lang="en-US" sz="2400" dirty="0"/>
              <a:t>Builder</a:t>
            </a:r>
          </a:p>
          <a:p>
            <a:pPr algn="ctr"/>
            <a:r>
              <a:rPr lang="ru-RU" sz="1200" dirty="0"/>
              <a:t>позволяет создавать сложные объекты пошагово. Строитель даёт возможность использовать один и тот же код строительства для получения разных представлений объектов.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035299" y="8248623"/>
            <a:ext cx="3874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Абстрактная фабрика</a:t>
            </a:r>
          </a:p>
          <a:p>
            <a:pPr algn="ctr"/>
            <a:r>
              <a:rPr lang="en-US" sz="2400" dirty="0"/>
              <a:t>Abstract factory</a:t>
            </a:r>
          </a:p>
          <a:p>
            <a:pPr algn="ctr"/>
            <a:r>
              <a:rPr lang="ru-RU" sz="1200" dirty="0"/>
              <a:t>позволяет создавать семейства связанных объектов, не привязываясь к конкретным классам создаваемых объектов.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162903" y="3876266"/>
            <a:ext cx="4796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Фабричный метод</a:t>
            </a:r>
          </a:p>
          <a:p>
            <a:pPr algn="ctr"/>
            <a:r>
              <a:rPr lang="en-US" sz="2400" dirty="0"/>
              <a:t>Factory method</a:t>
            </a:r>
          </a:p>
          <a:p>
            <a:pPr algn="ctr"/>
            <a:r>
              <a:rPr lang="ru-RU" sz="1200" dirty="0"/>
              <a:t>определяет общий интерфейс для создания объектов в суперклассе, позволяя подклассам изменять тип создаваемых объектов.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843477" y="6509513"/>
            <a:ext cx="34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Прототип</a:t>
            </a:r>
          </a:p>
          <a:p>
            <a:pPr algn="ctr"/>
            <a:r>
              <a:rPr lang="en-US" sz="2400" dirty="0"/>
              <a:t>Prototype</a:t>
            </a:r>
          </a:p>
          <a:p>
            <a:pPr algn="ctr"/>
            <a:r>
              <a:rPr lang="ru-RU" sz="1200" dirty="0"/>
              <a:t>позволяет копировать объекты, не вдаваясь в подробности их реализации.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067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Порождающие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Порождающие паттерны – </a:t>
            </a:r>
            <a:r>
              <a:rPr lang="ru-RU" sz="2400" dirty="0"/>
              <a:t>отвечают за удобное и безопасное создание новых объектов или даже целых семейств объектов.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3226526" y="3869735"/>
            <a:ext cx="418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Адаптер</a:t>
            </a:r>
          </a:p>
          <a:p>
            <a:pPr algn="ctr"/>
            <a:r>
              <a:rPr lang="en-US" sz="2400" dirty="0"/>
              <a:t>Adapter</a:t>
            </a:r>
          </a:p>
          <a:p>
            <a:pPr algn="ctr"/>
            <a:r>
              <a:rPr lang="ru-RU" sz="1200" dirty="0"/>
              <a:t>позволяет объектам с несовместимыми интерфейсами работать вместе.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226526" y="5406036"/>
            <a:ext cx="418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Мост</a:t>
            </a:r>
          </a:p>
          <a:p>
            <a:pPr algn="ctr"/>
            <a:r>
              <a:rPr lang="en-US" sz="2400" dirty="0"/>
              <a:t>Bridge</a:t>
            </a:r>
          </a:p>
          <a:p>
            <a:pPr algn="ctr"/>
            <a:r>
              <a:rPr lang="ru-RU" sz="1200" dirty="0"/>
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226526" y="7112467"/>
            <a:ext cx="4180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Компоновщик</a:t>
            </a:r>
          </a:p>
          <a:p>
            <a:pPr algn="ctr"/>
            <a:r>
              <a:rPr lang="en-US" sz="2400" dirty="0"/>
              <a:t>Composite</a:t>
            </a:r>
          </a:p>
          <a:p>
            <a:pPr algn="ctr"/>
            <a:r>
              <a:rPr lang="ru-RU" sz="1200" dirty="0"/>
              <a:t>позволяет сгруппировать множество объектов в древовидную структуру, а затем работать с ней так, как будто это единичный объект.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241280" y="3876266"/>
            <a:ext cx="471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Фасад</a:t>
            </a:r>
          </a:p>
          <a:p>
            <a:pPr algn="ctr"/>
            <a:r>
              <a:rPr lang="en-US" sz="2400" dirty="0"/>
              <a:t>Facade</a:t>
            </a:r>
          </a:p>
          <a:p>
            <a:pPr algn="ctr"/>
            <a:r>
              <a:rPr lang="ru-RU" sz="1200" dirty="0"/>
              <a:t>предоставляет простой интерфейс к сложной системе классов, библиотеке или </a:t>
            </a:r>
            <a:r>
              <a:rPr lang="ru-RU" sz="1200" dirty="0" err="1"/>
              <a:t>фреймворку</a:t>
            </a:r>
            <a:r>
              <a:rPr lang="ru-RU" sz="1200" dirty="0"/>
              <a:t>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241280" y="5521031"/>
            <a:ext cx="4718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Легковес</a:t>
            </a:r>
          </a:p>
          <a:p>
            <a:pPr algn="ctr"/>
            <a:r>
              <a:rPr lang="en-US" sz="2400" dirty="0"/>
              <a:t>Flyweight</a:t>
            </a:r>
            <a:endParaRPr lang="ru-RU" sz="2400" dirty="0"/>
          </a:p>
          <a:p>
            <a:pPr algn="ctr"/>
            <a:r>
              <a:rPr lang="ru-RU" sz="1200" dirty="0"/>
              <a:t>позволяет вместить б</a:t>
            </a:r>
            <a:r>
              <a:rPr lang="en-US" sz="1200" dirty="0" err="1"/>
              <a:t>ó</a:t>
            </a:r>
            <a:r>
              <a:rPr lang="ru-RU" sz="1200" dirty="0" err="1"/>
              <a:t>льшее</a:t>
            </a:r>
            <a:r>
              <a:rPr lang="ru-RU" sz="1200" dirty="0"/>
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</a:r>
            <a:endParaRPr lang="en-US" sz="1200" dirty="0"/>
          </a:p>
        </p:txBody>
      </p:sp>
      <p:pic>
        <p:nvPicPr>
          <p:cNvPr id="16386" name="Picture 2" descr="Адаптер">
            <a:extLst>
              <a:ext uri="{FF2B5EF4-FFF2-40B4-BE49-F238E27FC236}">
                <a16:creationId xmlns:a16="http://schemas.microsoft.com/office/drawing/2014/main" id="{30BBEC07-4CB8-264C-9179-A6714A4C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Мост">
            <a:extLst>
              <a:ext uri="{FF2B5EF4-FFF2-40B4-BE49-F238E27FC236}">
                <a16:creationId xmlns:a16="http://schemas.microsoft.com/office/drawing/2014/main" id="{DB1435CD-5108-6244-8C2C-A3D3616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524500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Компоновщик">
            <a:extLst>
              <a:ext uri="{FF2B5EF4-FFF2-40B4-BE49-F238E27FC236}">
                <a16:creationId xmlns:a16="http://schemas.microsoft.com/office/drawing/2014/main" id="{785595D0-5937-B54F-81F9-9A0AE099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11246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D35C9F-AE6F-6244-8973-70CD842A5880}"/>
              </a:ext>
            </a:extLst>
          </p:cNvPr>
          <p:cNvSpPr txBox="1"/>
          <p:nvPr/>
        </p:nvSpPr>
        <p:spPr>
          <a:xfrm>
            <a:off x="3226526" y="8700434"/>
            <a:ext cx="4180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Декоратор</a:t>
            </a:r>
          </a:p>
          <a:p>
            <a:pPr algn="ctr"/>
            <a:r>
              <a:rPr lang="en-US" sz="2400" dirty="0"/>
              <a:t>Decorator</a:t>
            </a:r>
          </a:p>
          <a:p>
            <a:pPr algn="ctr"/>
            <a:r>
              <a:rPr lang="ru-RU" sz="1200" dirty="0"/>
              <a:t>позволяет динамически добавлять объектам новую функциональность, оборачивая их в полезные «обёртки».</a:t>
            </a:r>
            <a:endParaRPr lang="en-US" sz="1200" dirty="0"/>
          </a:p>
        </p:txBody>
      </p:sp>
      <p:pic>
        <p:nvPicPr>
          <p:cNvPr id="16392" name="Picture 8" descr="Декоратор">
            <a:extLst>
              <a:ext uri="{FF2B5EF4-FFF2-40B4-BE49-F238E27FC236}">
                <a16:creationId xmlns:a16="http://schemas.microsoft.com/office/drawing/2014/main" id="{9133E73B-8640-C345-968E-B6FA53B8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60" y="8700434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Фасад">
            <a:extLst>
              <a:ext uri="{FF2B5EF4-FFF2-40B4-BE49-F238E27FC236}">
                <a16:creationId xmlns:a16="http://schemas.microsoft.com/office/drawing/2014/main" id="{D95B393D-F487-2E48-AAF4-1F1D3D2DB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Легковес">
            <a:extLst>
              <a:ext uri="{FF2B5EF4-FFF2-40B4-BE49-F238E27FC236}">
                <a16:creationId xmlns:a16="http://schemas.microsoft.com/office/drawing/2014/main" id="{0C8EBEF2-317C-F445-B20B-60D5B299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7" y="552103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Заместитель">
            <a:extLst>
              <a:ext uri="{FF2B5EF4-FFF2-40B4-BE49-F238E27FC236}">
                <a16:creationId xmlns:a16="http://schemas.microsoft.com/office/drawing/2014/main" id="{28FB0A59-7115-DC4B-83DE-BB09DD9A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7" y="753512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274AEA-DB79-8E4F-B515-CB15385913B5}"/>
              </a:ext>
            </a:extLst>
          </p:cNvPr>
          <p:cNvSpPr txBox="1"/>
          <p:nvPr/>
        </p:nvSpPr>
        <p:spPr>
          <a:xfrm>
            <a:off x="10241280" y="7385297"/>
            <a:ext cx="4718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Заместитель</a:t>
            </a:r>
          </a:p>
          <a:p>
            <a:pPr algn="ctr"/>
            <a:r>
              <a:rPr lang="en-US" sz="2400" dirty="0"/>
              <a:t>P</a:t>
            </a:r>
            <a:r>
              <a:rPr lang="ru-RU" sz="2400" dirty="0" err="1"/>
              <a:t>ro</a:t>
            </a:r>
            <a:r>
              <a:rPr lang="en-US" sz="2400" dirty="0" err="1"/>
              <a:t>xy</a:t>
            </a:r>
            <a:endParaRPr lang="ru-RU" sz="2400" dirty="0"/>
          </a:p>
          <a:p>
            <a:pPr algn="ctr"/>
            <a:r>
              <a:rPr lang="ru-RU" sz="1200" dirty="0"/>
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119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Поведенческие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Поведенческие паттерны – </a:t>
            </a:r>
            <a:r>
              <a:rPr lang="ru-RU" sz="2400" dirty="0"/>
              <a:t>решают задачи эффективного и безопасного взаимодействия между объектами программы.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3226525" y="3691600"/>
            <a:ext cx="4180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Цепочка обязанностей</a:t>
            </a:r>
          </a:p>
          <a:p>
            <a:pPr algn="ctr"/>
            <a:r>
              <a:rPr lang="en-US" sz="2400" dirty="0"/>
              <a:t>Chain of Responsibility</a:t>
            </a:r>
            <a:endParaRPr lang="ru-RU" sz="2400" dirty="0"/>
          </a:p>
          <a:p>
            <a:pPr algn="ctr"/>
            <a:r>
              <a:rPr lang="ru-RU" sz="1200" dirty="0"/>
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226526" y="5855360"/>
            <a:ext cx="4180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Команда</a:t>
            </a:r>
          </a:p>
          <a:p>
            <a:pPr algn="ctr"/>
            <a:r>
              <a:rPr lang="en-US" sz="2400" dirty="0"/>
              <a:t>Command</a:t>
            </a:r>
          </a:p>
          <a:p>
            <a:pPr algn="ctr"/>
            <a:r>
              <a:rPr lang="ru-RU" sz="1200" dirty="0"/>
              <a:t>превращает запросы в объекты, позволяя передавать их как аргументы при вызове методов, ставить запросы в очередь, </a:t>
            </a:r>
            <a:r>
              <a:rPr lang="ru-RU" sz="1200" dirty="0" err="1"/>
              <a:t>логировать</a:t>
            </a:r>
            <a:r>
              <a:rPr lang="ru-RU" sz="1200" dirty="0"/>
              <a:t> их, а также поддерживать отмену операций.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226525" y="8029121"/>
            <a:ext cx="4180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Итератор</a:t>
            </a:r>
          </a:p>
          <a:p>
            <a:pPr algn="ctr"/>
            <a:r>
              <a:rPr lang="en-US" sz="2400" dirty="0"/>
              <a:t>Iterator</a:t>
            </a:r>
          </a:p>
          <a:p>
            <a:pPr algn="ctr"/>
            <a:r>
              <a:rPr lang="ru-RU" sz="1200" dirty="0"/>
              <a:t>даёт возможность последовательно обходить элементы составных объектов, не раскрывая их внутреннего представления.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241280" y="3876266"/>
            <a:ext cx="4718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Посредник</a:t>
            </a:r>
          </a:p>
          <a:p>
            <a:pPr algn="ctr"/>
            <a:r>
              <a:rPr lang="en-US" sz="2400" dirty="0"/>
              <a:t>Mediator</a:t>
            </a:r>
          </a:p>
          <a:p>
            <a:pPr algn="ctr"/>
            <a:r>
              <a:rPr lang="ru-RU" sz="1200" dirty="0"/>
              <a:t>позволяет уменьшить связанность множества классов между собой, благодаря перемещению этих связей в один класс-посредник.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242923" y="6135267"/>
            <a:ext cx="471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Снимок</a:t>
            </a:r>
          </a:p>
          <a:p>
            <a:pPr algn="ctr"/>
            <a:r>
              <a:rPr lang="en-US" sz="2400" dirty="0"/>
              <a:t>Memento</a:t>
            </a:r>
            <a:endParaRPr lang="ru-RU" sz="2400" dirty="0"/>
          </a:p>
          <a:p>
            <a:pPr algn="ctr"/>
            <a:r>
              <a:rPr lang="ru-RU" sz="1200" dirty="0"/>
              <a:t>позволяет сохранять и восстанавливать прошлые состояния объектов, не раскрывая подробностей их реализации.</a:t>
            </a:r>
            <a:endParaRPr lang="en-US" sz="1200" dirty="0"/>
          </a:p>
        </p:txBody>
      </p:sp>
      <p:pic>
        <p:nvPicPr>
          <p:cNvPr id="18434" name="Picture 2" descr="Цепочка обязанностей">
            <a:extLst>
              <a:ext uri="{FF2B5EF4-FFF2-40B4-BE49-F238E27FC236}">
                <a16:creationId xmlns:a16="http://schemas.microsoft.com/office/drawing/2014/main" id="{3985244B-EBD9-B247-9D89-26191DA5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Команда">
            <a:extLst>
              <a:ext uri="{FF2B5EF4-FFF2-40B4-BE49-F238E27FC236}">
                <a16:creationId xmlns:a16="http://schemas.microsoft.com/office/drawing/2014/main" id="{FF09BDDE-89A3-3144-96A8-A99A71E8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591285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Итератор">
            <a:extLst>
              <a:ext uri="{FF2B5EF4-FFF2-40B4-BE49-F238E27FC236}">
                <a16:creationId xmlns:a16="http://schemas.microsoft.com/office/drawing/2014/main" id="{B5865839-D6C5-D64B-B54D-7C27A530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802912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Посредник">
            <a:extLst>
              <a:ext uri="{FF2B5EF4-FFF2-40B4-BE49-F238E27FC236}">
                <a16:creationId xmlns:a16="http://schemas.microsoft.com/office/drawing/2014/main" id="{FAE31AE6-8775-C643-86AE-2B90B372D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933763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Снимок">
            <a:extLst>
              <a:ext uri="{FF2B5EF4-FFF2-40B4-BE49-F238E27FC236}">
                <a16:creationId xmlns:a16="http://schemas.microsoft.com/office/drawing/2014/main" id="{10B9B464-53E2-BE42-B9CD-AA83EEF6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628509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Поведенческие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Поведенческие паттерны – </a:t>
            </a:r>
            <a:r>
              <a:rPr lang="ru-RU" sz="2400" dirty="0"/>
              <a:t>решают задачи эффективного и безопасного взаимодействия между объектами программы.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3226525" y="3691600"/>
            <a:ext cx="418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Наблюдатель</a:t>
            </a:r>
          </a:p>
          <a:p>
            <a:pPr algn="ctr"/>
            <a:r>
              <a:rPr lang="en-US" sz="2400" dirty="0"/>
              <a:t>Observer</a:t>
            </a:r>
            <a:endParaRPr lang="ru-RU" sz="2400" dirty="0"/>
          </a:p>
          <a:p>
            <a:pPr algn="ctr"/>
            <a:r>
              <a:rPr lang="ru-RU" sz="1200" dirty="0"/>
              <a:t>создаёт механизм подписки, позволяющий одним объектам следить и реагировать на события, происходящие в других объектах.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226524" y="6042933"/>
            <a:ext cx="418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Состояние</a:t>
            </a:r>
          </a:p>
          <a:p>
            <a:pPr algn="ctr"/>
            <a:r>
              <a:rPr lang="en-US" sz="2400" dirty="0"/>
              <a:t>State</a:t>
            </a:r>
          </a:p>
          <a:p>
            <a:pPr algn="ctr"/>
            <a:r>
              <a:rPr lang="ru-RU" sz="1200" dirty="0"/>
              <a:t>позволяет объектам менять поведение в зависимости от своего состояния. Извне создаётся впечатление, что изменился класс объекта.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226525" y="8029121"/>
            <a:ext cx="418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Стратегия</a:t>
            </a:r>
          </a:p>
          <a:p>
            <a:pPr algn="ctr"/>
            <a:r>
              <a:rPr lang="en-US" sz="2400" dirty="0"/>
              <a:t>Strategy</a:t>
            </a:r>
          </a:p>
          <a:p>
            <a:pPr algn="ctr"/>
            <a:r>
              <a:rPr lang="ru-RU" sz="1200" dirty="0"/>
              <a:t>определяет семейство схожих алгоритмов и помещает каждый из них в собственный класс, после чего алгоритмы можно </a:t>
            </a:r>
            <a:r>
              <a:rPr lang="ru-RU" sz="1200" dirty="0" err="1"/>
              <a:t>взаимозаменять</a:t>
            </a:r>
            <a:r>
              <a:rPr lang="ru-RU" sz="1200" dirty="0"/>
              <a:t> прямо во время исполнения программы.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241280" y="3876266"/>
            <a:ext cx="4718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Шаблонный метод</a:t>
            </a:r>
          </a:p>
          <a:p>
            <a:pPr algn="ctr"/>
            <a:r>
              <a:rPr lang="en-US" sz="2400" dirty="0"/>
              <a:t>Template method</a:t>
            </a:r>
          </a:p>
          <a:p>
            <a:pPr algn="ctr"/>
            <a:r>
              <a:rPr lang="ru-RU" sz="1200" dirty="0"/>
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242923" y="6135267"/>
            <a:ext cx="471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Посетитель</a:t>
            </a:r>
          </a:p>
          <a:p>
            <a:pPr algn="ctr"/>
            <a:r>
              <a:rPr lang="en-US" sz="2400" dirty="0"/>
              <a:t>Visitor</a:t>
            </a:r>
            <a:endParaRPr lang="ru-RU" sz="2400" dirty="0"/>
          </a:p>
          <a:p>
            <a:pPr algn="ctr"/>
            <a:r>
              <a:rPr lang="ru-RU" sz="1200" dirty="0"/>
              <a:t>позволяет добавлять в программу новые операции, не изменяя классы объектов, над которыми эти операции могут выполняться.</a:t>
            </a:r>
            <a:endParaRPr lang="en-US" sz="1200" dirty="0"/>
          </a:p>
        </p:txBody>
      </p:sp>
      <p:pic>
        <p:nvPicPr>
          <p:cNvPr id="20482" name="Picture 2" descr="Наблюдатель">
            <a:extLst>
              <a:ext uri="{FF2B5EF4-FFF2-40B4-BE49-F238E27FC236}">
                <a16:creationId xmlns:a16="http://schemas.microsoft.com/office/drawing/2014/main" id="{C3257CE7-D101-7549-939C-EFEF1520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3841430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Состояние">
            <a:extLst>
              <a:ext uri="{FF2B5EF4-FFF2-40B4-BE49-F238E27FC236}">
                <a16:creationId xmlns:a16="http://schemas.microsoft.com/office/drawing/2014/main" id="{094BE20D-A3CB-BF4D-A41D-E64FD85F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610043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Стратегия">
            <a:extLst>
              <a:ext uri="{FF2B5EF4-FFF2-40B4-BE49-F238E27FC236}">
                <a16:creationId xmlns:a16="http://schemas.microsoft.com/office/drawing/2014/main" id="{FFBC6EB9-8B4C-C94F-A1FC-7B53C009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8144116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Шаблонный метод">
            <a:extLst>
              <a:ext uri="{FF2B5EF4-FFF2-40B4-BE49-F238E27FC236}">
                <a16:creationId xmlns:a16="http://schemas.microsoft.com/office/drawing/2014/main" id="{52B74D71-0035-B941-BBCE-1D632CF2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834139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Посетитель">
            <a:extLst>
              <a:ext uri="{FF2B5EF4-FFF2-40B4-BE49-F238E27FC236}">
                <a16:creationId xmlns:a16="http://schemas.microsoft.com/office/drawing/2014/main" id="{64C47F65-9E0B-4741-8296-77B19826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613526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Определить проблемы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Определить проблемы в коде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для них решения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Внести изменения и проверить работоспособность кода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что такое рефакторинг кода и зачем это нужно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что такое шаблоны проектирования и как их применять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Выявили недостатки текущего проекта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Внесли доработки в код проекта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Проверили работоспособность проекта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2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11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12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13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856210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0" y="3959727"/>
            <a:ext cx="1564076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3600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Разработать консольное приложение –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трекер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задач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Понять что такое рефакторинг кода и зачем это нужно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Понять что такое шаблоны проектирования и как их применять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Выявить недостатки текущего проекта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Внести доработки в код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Рефаторинг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713808"/>
            <a:ext cx="16612689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Рефакторинг - это процесс изменения программного проекта, в ходе которо­го внешнее поведение кода остается неизменным при усовершенствовании его внутренней структуры.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Это систематизированный способ очистки кода, минимизирующий возможность появления новых ошибок.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@ Мартин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Фаулер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Рефакторинг: улучшение проекта существующего кода - купить с доставкой по  выгодным ценам в интернет-магазине OZON (342307415)">
            <a:extLst>
              <a:ext uri="{FF2B5EF4-FFF2-40B4-BE49-F238E27FC236}">
                <a16:creationId xmlns:a16="http://schemas.microsoft.com/office/drawing/2014/main" id="{67981832-3CCD-9048-A5D5-20B8C601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68" y="488529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ТОП самых рекомендуемых книг по программированию">
            <a:extLst>
              <a:ext uri="{FF2B5EF4-FFF2-40B4-BE49-F238E27FC236}">
                <a16:creationId xmlns:a16="http://schemas.microsoft.com/office/drawing/2014/main" id="{3643B287-10F0-F44A-9E32-C8EC821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740" y="4885290"/>
            <a:ext cx="362218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actoring.Guru">
            <a:extLst>
              <a:ext uri="{FF2B5EF4-FFF2-40B4-BE49-F238E27FC236}">
                <a16:creationId xmlns:a16="http://schemas.microsoft.com/office/drawing/2014/main" id="{42D38323-297A-D045-86CC-FFA08380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019" y="5670995"/>
            <a:ext cx="2540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948B0-88CA-E448-A83A-EA18854A1338}"/>
              </a:ext>
            </a:extLst>
          </p:cNvPr>
          <p:cNvSpPr txBox="1"/>
          <p:nvPr/>
        </p:nvSpPr>
        <p:spPr>
          <a:xfrm>
            <a:off x="2103688" y="8911337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5"/>
              </a:rPr>
              <a:t>https://refactoring.guru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7667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r>
              <a:rPr lang="ru-RU" dirty="0"/>
              <a:t>запахи кода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9675B5-FFC4-0644-A7EF-8AD51C3D3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96" y="2465560"/>
            <a:ext cx="740572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2847701" y="2698713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 err="1">
                <a:solidFill>
                  <a:schemeClr val="tx1"/>
                </a:solidFill>
                <a:effectLst/>
                <a:latin typeface="+mn-lt"/>
              </a:rPr>
              <a:t>Раздувальщики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представляют код, методы и классы, которые раздулись до таких больших размеров, что с ними стало невозможно эффективно работать.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CC77C-A36E-5D41-995C-1A8F55855F91}"/>
              </a:ext>
            </a:extLst>
          </p:cNvPr>
          <p:cNvSpPr txBox="1"/>
          <p:nvPr/>
        </p:nvSpPr>
        <p:spPr>
          <a:xfrm>
            <a:off x="2847702" y="4209350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tx1"/>
                </a:solidFill>
                <a:effectLst/>
                <a:latin typeface="+mn-lt"/>
              </a:rPr>
              <a:t>Нарушители объектно-ориентированного дизайна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представляют код реализующий неполное или неправильное использование возможностей объектно-ориентированного программирования.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F51E966B-3A8B-DB48-A345-0563D8CB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2" y="3976197"/>
            <a:ext cx="741317" cy="12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66C33910-E681-7D49-B0E2-6C45E611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9" y="5486834"/>
            <a:ext cx="741318" cy="12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B84CEDB1-02B1-8F4D-8040-B0CF94B2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8" y="6997471"/>
            <a:ext cx="741317" cy="12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A09B36E5-0A9A-E742-A68C-18E84C7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7" y="8508106"/>
            <a:ext cx="741317" cy="12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230B1-395A-844D-98C2-C8CC8654A293}"/>
              </a:ext>
            </a:extLst>
          </p:cNvPr>
          <p:cNvSpPr txBox="1"/>
          <p:nvPr/>
        </p:nvSpPr>
        <p:spPr>
          <a:xfrm>
            <a:off x="2847701" y="5719988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tx1"/>
                </a:solidFill>
                <a:effectLst/>
                <a:latin typeface="+mn-lt"/>
              </a:rPr>
              <a:t>Утяжелители изменений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при необходимости что-то поменять в одном месте программы, вам приходится вносить множество изменений в других местах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A40E5F-67A7-0140-A61F-E25B17A73332}"/>
              </a:ext>
            </a:extLst>
          </p:cNvPr>
          <p:cNvSpPr txBox="1"/>
          <p:nvPr/>
        </p:nvSpPr>
        <p:spPr>
          <a:xfrm>
            <a:off x="2847700" y="7230625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 err="1">
                <a:solidFill>
                  <a:schemeClr val="tx1"/>
                </a:solidFill>
                <a:effectLst/>
                <a:latin typeface="+mn-lt"/>
              </a:rPr>
              <a:t>Замусориватели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являют собой что-то бесполезное и лишнее, от чего можно было бы избавиться, сделав код чище, эффективней и проще для понимания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A0F89-4D4D-A74E-9FA5-24D229181ADC}"/>
              </a:ext>
            </a:extLst>
          </p:cNvPr>
          <p:cNvSpPr txBox="1"/>
          <p:nvPr/>
        </p:nvSpPr>
        <p:spPr>
          <a:xfrm>
            <a:off x="2847699" y="8741259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 err="1">
                <a:solidFill>
                  <a:schemeClr val="tx1"/>
                </a:solidFill>
                <a:effectLst/>
                <a:latin typeface="+mn-lt"/>
              </a:rPr>
              <a:t>Опутыватели</a:t>
            </a:r>
            <a:r>
              <a:rPr lang="ru-RU" sz="2400" b="1" i="0" u="none" strike="noStrike" dirty="0">
                <a:solidFill>
                  <a:schemeClr val="tx1"/>
                </a:solidFill>
                <a:effectLst/>
                <a:latin typeface="+mn-lt"/>
              </a:rPr>
              <a:t> связями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приводят к избыточной связанности между классами, либо показывают, что бывает, если тесная связанность заменяется постоянным делегированием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7951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10024</TotalTime>
  <Words>1643</Words>
  <Application>Microsoft Macintosh PowerPoint</Application>
  <PresentationFormat>Custom</PresentationFormat>
  <Paragraphs>231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Roboto</vt:lpstr>
      <vt:lpstr>Corbel</vt:lpstr>
      <vt:lpstr>Inter</vt:lpstr>
      <vt:lpstr>Arial</vt:lpstr>
      <vt:lpstr>Courier New</vt:lpstr>
      <vt:lpstr>Apple Chancery</vt:lpstr>
      <vt:lpstr>Office Theme</vt:lpstr>
      <vt:lpstr>Custom Design</vt:lpstr>
      <vt:lpstr>Python Практика. Task manager. Рефакторинг кода.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Рефакторинг</vt:lpstr>
      <vt:lpstr>Рефакторинг –  запахи кода</vt:lpstr>
      <vt:lpstr>Рефакторинг –   Раздувальщик</vt:lpstr>
      <vt:lpstr>Рефакторинг –   Нарушители ОО дизайна</vt:lpstr>
      <vt:lpstr>Рефакторинг –   Утяжелители изменений</vt:lpstr>
      <vt:lpstr>Рефакторинг –   Замусориватели</vt:lpstr>
      <vt:lpstr>Рефакторинг –   Опутыватели связями</vt:lpstr>
      <vt:lpstr>PowerPoint Presentation</vt:lpstr>
      <vt:lpstr>Паттерны проектирования</vt:lpstr>
      <vt:lpstr>Порождающие</vt:lpstr>
      <vt:lpstr>Порождающие</vt:lpstr>
      <vt:lpstr>Поведенческие</vt:lpstr>
      <vt:lpstr>Поведенческие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124</cp:revision>
  <dcterms:created xsi:type="dcterms:W3CDTF">2022-11-15T10:50:05Z</dcterms:created>
  <dcterms:modified xsi:type="dcterms:W3CDTF">2024-12-18T21:14:32Z</dcterms:modified>
</cp:coreProperties>
</file>